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59" r:id="rId5"/>
    <p:sldId id="269" r:id="rId6"/>
    <p:sldId id="260" r:id="rId7"/>
    <p:sldId id="261" r:id="rId8"/>
    <p:sldId id="262" r:id="rId9"/>
    <p:sldId id="263" r:id="rId10"/>
    <p:sldId id="265" r:id="rId11"/>
    <p:sldId id="267" r:id="rId12"/>
    <p:sldId id="268" r:id="rId13"/>
    <p:sldId id="257" r:id="rId14"/>
    <p:sldId id="264" r:id="rId15"/>
    <p:sldId id="266"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34977590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21507481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37234812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11134647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34599663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24CB1E-4395-404C-8B61-CB86090E25A4}" type="datetimeFigureOut">
              <a:rPr lang="fr-FR" smtClean="0"/>
              <a:t>16/03/2015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35393883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24CB1E-4395-404C-8B61-CB86090E25A4}" type="datetimeFigureOut">
              <a:rPr lang="fr-FR" smtClean="0"/>
              <a:t>16/03/2015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41565849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D24CB1E-4395-404C-8B61-CB86090E25A4}" type="datetimeFigureOut">
              <a:rPr lang="fr-FR" smtClean="0"/>
              <a:t>16/03/2015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23913499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24CB1E-4395-404C-8B61-CB86090E25A4}" type="datetimeFigureOut">
              <a:rPr lang="fr-FR" smtClean="0"/>
              <a:t>16/03/2015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1638590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24CB1E-4395-404C-8B61-CB86090E25A4}" type="datetimeFigureOut">
              <a:rPr lang="fr-FR" smtClean="0"/>
              <a:t>16/03/2015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24007663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24CB1E-4395-404C-8B61-CB86090E25A4}" type="datetimeFigureOut">
              <a:rPr lang="fr-FR" smtClean="0"/>
              <a:t>16/03/2015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3D96BE-304B-4222-82B9-46309DB32120}" type="slidenum">
              <a:rPr lang="fr-FR" smtClean="0"/>
              <a:t>‹N°›</a:t>
            </a:fld>
            <a:endParaRPr lang="fr-FR"/>
          </a:p>
        </p:txBody>
      </p:sp>
    </p:spTree>
    <p:extLst>
      <p:ext uri="{BB962C8B-B14F-4D97-AF65-F5344CB8AC3E}">
        <p14:creationId xmlns:p14="http://schemas.microsoft.com/office/powerpoint/2010/main" val="5356457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4CB1E-4395-404C-8B61-CB86090E25A4}" type="datetimeFigureOut">
              <a:rPr lang="fr-FR" smtClean="0"/>
              <a:t>16/03/2015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D96BE-304B-4222-82B9-46309DB32120}" type="slidenum">
              <a:rPr lang="fr-FR" smtClean="0"/>
              <a:t>‹N°›</a:t>
            </a:fld>
            <a:endParaRPr lang="fr-FR"/>
          </a:p>
        </p:txBody>
      </p:sp>
    </p:spTree>
    <p:extLst>
      <p:ext uri="{BB962C8B-B14F-4D97-AF65-F5344CB8AC3E}">
        <p14:creationId xmlns:p14="http://schemas.microsoft.com/office/powerpoint/2010/main" val="279492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7808" y="548680"/>
            <a:ext cx="7772400" cy="1470025"/>
          </a:xfrm>
        </p:spPr>
        <p:txBody>
          <a:bodyPr>
            <a:normAutofit fontScale="90000"/>
          </a:bodyPr>
          <a:lstStyle/>
          <a:p>
            <a:r>
              <a:rPr lang="fr-FR" sz="6000" b="1" dirty="0" smtClean="0">
                <a:solidFill>
                  <a:srgbClr val="0070C0"/>
                </a:solidFill>
              </a:rPr>
              <a:t>René Magritte</a:t>
            </a:r>
            <a:r>
              <a:rPr lang="fr-FR" dirty="0" smtClean="0"/>
              <a:t/>
            </a:r>
            <a:br>
              <a:rPr lang="fr-FR" dirty="0" smtClean="0"/>
            </a:br>
            <a:r>
              <a:rPr lang="fr-FR" i="1" dirty="0" smtClean="0"/>
              <a:t>1898 - 1967</a:t>
            </a:r>
            <a:endParaRPr lang="fr-FR" i="1" dirty="0"/>
          </a:p>
        </p:txBody>
      </p:sp>
      <p:pic>
        <p:nvPicPr>
          <p:cNvPr id="6146" name="Picture 2" descr="http://static.skynetblogs.be/media/39530/dyn004_original_440_374_pjpeg__596c69548b9c4811d62f31212326ad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323678"/>
            <a:ext cx="4983088" cy="42356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04262" y="6097637"/>
            <a:ext cx="3096344" cy="461665"/>
          </a:xfrm>
          <a:prstGeom prst="rect">
            <a:avLst/>
          </a:prstGeom>
          <a:noFill/>
        </p:spPr>
        <p:txBody>
          <a:bodyPr wrap="square" rtlCol="0">
            <a:spAutoFit/>
          </a:bodyPr>
          <a:lstStyle/>
          <a:p>
            <a:pPr algn="r"/>
            <a:r>
              <a:rPr lang="fr-FR" sz="2400" b="1" dirty="0" smtClean="0"/>
              <a:t>La clairvoyance, </a:t>
            </a:r>
            <a:r>
              <a:rPr lang="fr-FR" sz="2000" i="1" dirty="0" smtClean="0"/>
              <a:t>1936</a:t>
            </a:r>
            <a:endParaRPr lang="fr-FR" sz="2000" i="1" dirty="0"/>
          </a:p>
        </p:txBody>
      </p:sp>
      <p:sp>
        <p:nvSpPr>
          <p:cNvPr id="6" name="ZoneTexte 5"/>
          <p:cNvSpPr txBox="1"/>
          <p:nvPr/>
        </p:nvSpPr>
        <p:spPr>
          <a:xfrm>
            <a:off x="525049" y="5013176"/>
            <a:ext cx="3303984" cy="707886"/>
          </a:xfrm>
          <a:prstGeom prst="rect">
            <a:avLst/>
          </a:prstGeom>
          <a:noFill/>
        </p:spPr>
        <p:txBody>
          <a:bodyPr wrap="square" rtlCol="0">
            <a:spAutoFit/>
          </a:bodyPr>
          <a:lstStyle/>
          <a:p>
            <a:pPr algn="r"/>
            <a:r>
              <a:rPr lang="fr-FR" sz="2000" dirty="0" smtClean="0"/>
              <a:t>Le peintre pense en peignant, l’œuf est déjà l’oiseau.</a:t>
            </a:r>
            <a:endParaRPr lang="fr-FR" sz="2000" i="1" dirty="0"/>
          </a:p>
        </p:txBody>
      </p:sp>
      <p:sp>
        <p:nvSpPr>
          <p:cNvPr id="7" name="ZoneTexte 6"/>
          <p:cNvSpPr txBox="1"/>
          <p:nvPr/>
        </p:nvSpPr>
        <p:spPr>
          <a:xfrm>
            <a:off x="504262" y="2361356"/>
            <a:ext cx="3048365" cy="1323439"/>
          </a:xfrm>
          <a:prstGeom prst="rect">
            <a:avLst/>
          </a:prstGeom>
          <a:noFill/>
          <a:ln>
            <a:solidFill>
              <a:schemeClr val="tx1"/>
            </a:solidFill>
          </a:ln>
        </p:spPr>
        <p:txBody>
          <a:bodyPr wrap="square" rtlCol="0">
            <a:spAutoFit/>
          </a:bodyPr>
          <a:lstStyle/>
          <a:p>
            <a:pPr algn="ctr"/>
            <a:r>
              <a:rPr lang="fr-FR" sz="2000" dirty="0" smtClean="0"/>
              <a:t>Peintre surréaliste annonciateur de la modernité, du pop art </a:t>
            </a:r>
          </a:p>
          <a:p>
            <a:pPr algn="ctr"/>
            <a:r>
              <a:rPr lang="fr-FR" sz="2000" dirty="0" smtClean="0"/>
              <a:t>et de l’art conceptuel</a:t>
            </a:r>
            <a:endParaRPr lang="fr-FR" sz="2000" i="1" dirty="0"/>
          </a:p>
        </p:txBody>
      </p:sp>
    </p:spTree>
    <p:extLst>
      <p:ext uri="{BB962C8B-B14F-4D97-AF65-F5344CB8AC3E}">
        <p14:creationId xmlns:p14="http://schemas.microsoft.com/office/powerpoint/2010/main" val="13014384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s1.wikiart.org/images/rene-magritte/the-listening-room-1952%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56324"/>
            <a:ext cx="7096488" cy="58826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23528" y="226328"/>
            <a:ext cx="4752528" cy="461665"/>
          </a:xfrm>
          <a:prstGeom prst="rect">
            <a:avLst/>
          </a:prstGeom>
          <a:noFill/>
        </p:spPr>
        <p:txBody>
          <a:bodyPr wrap="square" rtlCol="0">
            <a:spAutoFit/>
          </a:bodyPr>
          <a:lstStyle/>
          <a:p>
            <a:r>
              <a:rPr lang="fr-FR" sz="2400" b="1" dirty="0" smtClean="0"/>
              <a:t>La chambre d’écoute, </a:t>
            </a:r>
            <a:r>
              <a:rPr lang="fr-FR" sz="2000" i="1" dirty="0" smtClean="0"/>
              <a:t>1958</a:t>
            </a:r>
            <a:endParaRPr lang="fr-FR" sz="2000" i="1" dirty="0"/>
          </a:p>
        </p:txBody>
      </p:sp>
      <p:sp>
        <p:nvSpPr>
          <p:cNvPr id="4" name="ZoneTexte 3"/>
          <p:cNvSpPr txBox="1"/>
          <p:nvPr/>
        </p:nvSpPr>
        <p:spPr>
          <a:xfrm>
            <a:off x="7564032" y="4077072"/>
            <a:ext cx="1579968" cy="2246769"/>
          </a:xfrm>
          <a:prstGeom prst="rect">
            <a:avLst/>
          </a:prstGeom>
          <a:noFill/>
        </p:spPr>
        <p:txBody>
          <a:bodyPr wrap="square" rtlCol="0">
            <a:spAutoFit/>
          </a:bodyPr>
          <a:lstStyle/>
          <a:p>
            <a:r>
              <a:rPr lang="fr-FR" sz="2000" dirty="0" smtClean="0"/>
              <a:t>C’est avant tout un lieu de silence, peu importe ce que l’on pourrait y voir.</a:t>
            </a:r>
            <a:endParaRPr lang="fr-FR" sz="2000" i="1" dirty="0"/>
          </a:p>
        </p:txBody>
      </p:sp>
    </p:spTree>
    <p:extLst>
      <p:ext uri="{BB962C8B-B14F-4D97-AF65-F5344CB8AC3E}">
        <p14:creationId xmlns:p14="http://schemas.microsoft.com/office/powerpoint/2010/main" val="1858610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300221.r21.cf1.rackcdn.com/rene-magritte-lempire-des-lumires-1952-1342453391_o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5050010" cy="63451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64088" y="280499"/>
            <a:ext cx="3096344" cy="769441"/>
          </a:xfrm>
          <a:prstGeom prst="rect">
            <a:avLst/>
          </a:prstGeom>
          <a:noFill/>
        </p:spPr>
        <p:txBody>
          <a:bodyPr wrap="square" rtlCol="0">
            <a:spAutoFit/>
          </a:bodyPr>
          <a:lstStyle/>
          <a:p>
            <a:r>
              <a:rPr lang="fr-FR" sz="2400" b="1" dirty="0" smtClean="0"/>
              <a:t>L’empire des lumières</a:t>
            </a:r>
          </a:p>
          <a:p>
            <a:r>
              <a:rPr lang="fr-FR" sz="2000" i="1" dirty="0" smtClean="0"/>
              <a:t>1954</a:t>
            </a:r>
            <a:endParaRPr lang="fr-FR" sz="2000" i="1" dirty="0"/>
          </a:p>
        </p:txBody>
      </p:sp>
      <p:sp>
        <p:nvSpPr>
          <p:cNvPr id="4" name="ZoneTexte 3"/>
          <p:cNvSpPr txBox="1"/>
          <p:nvPr/>
        </p:nvSpPr>
        <p:spPr>
          <a:xfrm>
            <a:off x="5516488" y="5282373"/>
            <a:ext cx="3303984" cy="1323439"/>
          </a:xfrm>
          <a:prstGeom prst="rect">
            <a:avLst/>
          </a:prstGeom>
          <a:noFill/>
        </p:spPr>
        <p:txBody>
          <a:bodyPr wrap="square" rtlCol="0">
            <a:spAutoFit/>
          </a:bodyPr>
          <a:lstStyle/>
          <a:p>
            <a:r>
              <a:rPr lang="fr-FR" sz="2000" dirty="0" smtClean="0"/>
              <a:t>La puissance surnaturelle permet de montrer au même moment et dans un même lieu le jour et la nuit.</a:t>
            </a:r>
            <a:endParaRPr lang="fr-FR" sz="2000" i="1" dirty="0"/>
          </a:p>
        </p:txBody>
      </p:sp>
    </p:spTree>
    <p:extLst>
      <p:ext uri="{BB962C8B-B14F-4D97-AF65-F5344CB8AC3E}">
        <p14:creationId xmlns:p14="http://schemas.microsoft.com/office/powerpoint/2010/main" val="37340427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roisxhuit.com/artimore/img/oeuvres_VISUEL/big/MAGRITTE_Rene_Golconde_1953_Lithographie_Velin_de_Rives_361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7128792" cy="570303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9552" y="5944853"/>
            <a:ext cx="8208912" cy="707886"/>
          </a:xfrm>
          <a:prstGeom prst="rect">
            <a:avLst/>
          </a:prstGeom>
          <a:noFill/>
        </p:spPr>
        <p:txBody>
          <a:bodyPr wrap="square" rtlCol="0">
            <a:spAutoFit/>
          </a:bodyPr>
          <a:lstStyle/>
          <a:p>
            <a:r>
              <a:rPr lang="fr-FR" sz="2000" dirty="0" smtClean="0"/>
              <a:t>Les gouttes de pluie se rassemblent entre elles comme les hommes se rassemblent entre eux.</a:t>
            </a:r>
            <a:endParaRPr lang="fr-FR" sz="2000" i="1" dirty="0"/>
          </a:p>
        </p:txBody>
      </p:sp>
      <p:sp>
        <p:nvSpPr>
          <p:cNvPr id="4" name="ZoneTexte 3"/>
          <p:cNvSpPr txBox="1"/>
          <p:nvPr/>
        </p:nvSpPr>
        <p:spPr>
          <a:xfrm>
            <a:off x="7374273" y="280779"/>
            <a:ext cx="1548172" cy="769441"/>
          </a:xfrm>
          <a:prstGeom prst="rect">
            <a:avLst/>
          </a:prstGeom>
          <a:noFill/>
        </p:spPr>
        <p:txBody>
          <a:bodyPr wrap="square" rtlCol="0">
            <a:spAutoFit/>
          </a:bodyPr>
          <a:lstStyle/>
          <a:p>
            <a:r>
              <a:rPr lang="fr-FR" sz="2400" b="1" dirty="0" smtClean="0"/>
              <a:t>Golconde</a:t>
            </a:r>
          </a:p>
          <a:p>
            <a:r>
              <a:rPr lang="fr-FR" sz="2000" i="1" dirty="0" smtClean="0"/>
              <a:t>1953</a:t>
            </a:r>
            <a:endParaRPr lang="fr-FR" sz="2000" i="1" dirty="0"/>
          </a:p>
        </p:txBody>
      </p:sp>
    </p:spTree>
    <p:extLst>
      <p:ext uri="{BB962C8B-B14F-4D97-AF65-F5344CB8AC3E}">
        <p14:creationId xmlns:p14="http://schemas.microsoft.com/office/powerpoint/2010/main" val="31405011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s2.wikiart.org/images/rene-magritte/son-of-man-1964%28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4942212" cy="641717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436096" y="208491"/>
            <a:ext cx="3096344" cy="769441"/>
          </a:xfrm>
          <a:prstGeom prst="rect">
            <a:avLst/>
          </a:prstGeom>
          <a:noFill/>
        </p:spPr>
        <p:txBody>
          <a:bodyPr wrap="square" rtlCol="0">
            <a:spAutoFit/>
          </a:bodyPr>
          <a:lstStyle/>
          <a:p>
            <a:r>
              <a:rPr lang="fr-FR" sz="2400" b="1" dirty="0" smtClean="0"/>
              <a:t>Le fils de l’homme, </a:t>
            </a:r>
            <a:r>
              <a:rPr lang="fr-FR" sz="2000" i="1" dirty="0" smtClean="0"/>
              <a:t>1964</a:t>
            </a:r>
            <a:endParaRPr lang="fr-FR" sz="2000" i="1" dirty="0"/>
          </a:p>
        </p:txBody>
      </p:sp>
    </p:spTree>
    <p:extLst>
      <p:ext uri="{BB962C8B-B14F-4D97-AF65-F5344CB8AC3E}">
        <p14:creationId xmlns:p14="http://schemas.microsoft.com/office/powerpoint/2010/main" val="9900865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agritte-gallery.com/media/catalog/product/cache/1/image/6ebc4d25efafb63c9ac574afcbf9ea4f/d/e/decalcomanie_large1_large_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80920" cy="619775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23528" y="226328"/>
            <a:ext cx="3096344" cy="461665"/>
          </a:xfrm>
          <a:prstGeom prst="rect">
            <a:avLst/>
          </a:prstGeom>
          <a:noFill/>
        </p:spPr>
        <p:txBody>
          <a:bodyPr wrap="square" rtlCol="0">
            <a:spAutoFit/>
          </a:bodyPr>
          <a:lstStyle/>
          <a:p>
            <a:r>
              <a:rPr lang="fr-FR" sz="2400" b="1" dirty="0" smtClean="0"/>
              <a:t>Décalcomanie, </a:t>
            </a:r>
            <a:r>
              <a:rPr lang="fr-FR" sz="2000" i="1" dirty="0" smtClean="0"/>
              <a:t>1966</a:t>
            </a:r>
            <a:endParaRPr lang="fr-FR" sz="2000" i="1" dirty="0"/>
          </a:p>
        </p:txBody>
      </p:sp>
      <p:sp>
        <p:nvSpPr>
          <p:cNvPr id="4" name="ZoneTexte 3"/>
          <p:cNvSpPr txBox="1"/>
          <p:nvPr/>
        </p:nvSpPr>
        <p:spPr>
          <a:xfrm>
            <a:off x="310514" y="5996670"/>
            <a:ext cx="8640960" cy="707886"/>
          </a:xfrm>
          <a:prstGeom prst="rect">
            <a:avLst/>
          </a:prstGeom>
          <a:noFill/>
        </p:spPr>
        <p:txBody>
          <a:bodyPr wrap="square" rtlCol="0">
            <a:spAutoFit/>
          </a:bodyPr>
          <a:lstStyle/>
          <a:p>
            <a:r>
              <a:rPr lang="fr-FR" sz="2000" dirty="0" smtClean="0"/>
              <a:t>La silhouette de gauche semble avoir été découpée dans les plis du rideau laissant voir de la mer et du sable. Mais ce n’est pas vrai, la découpe n’est pas la même.</a:t>
            </a:r>
            <a:endParaRPr lang="fr-FR" sz="2000" i="1" dirty="0"/>
          </a:p>
        </p:txBody>
      </p:sp>
    </p:spTree>
    <p:extLst>
      <p:ext uri="{BB962C8B-B14F-4D97-AF65-F5344CB8AC3E}">
        <p14:creationId xmlns:p14="http://schemas.microsoft.com/office/powerpoint/2010/main" val="541491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s0.wikiart.org/images/rene-magritte/a-friend-of-order-1964%28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5057260" cy="627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22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icresse.fr/images/201209/magritte-la-trahison-d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692697"/>
            <a:ext cx="8638985" cy="596686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9552" y="255825"/>
            <a:ext cx="6192689" cy="461665"/>
          </a:xfrm>
          <a:prstGeom prst="rect">
            <a:avLst/>
          </a:prstGeom>
          <a:noFill/>
        </p:spPr>
        <p:txBody>
          <a:bodyPr wrap="square" rtlCol="0">
            <a:spAutoFit/>
          </a:bodyPr>
          <a:lstStyle/>
          <a:p>
            <a:r>
              <a:rPr lang="fr-FR" sz="2400" b="1" dirty="0" smtClean="0"/>
              <a:t>La trahison des images,  </a:t>
            </a:r>
            <a:r>
              <a:rPr lang="fr-FR" sz="2000" i="1" dirty="0" smtClean="0"/>
              <a:t>1928</a:t>
            </a:r>
            <a:endParaRPr lang="fr-FR" sz="2000" i="1" dirty="0"/>
          </a:p>
        </p:txBody>
      </p:sp>
    </p:spTree>
    <p:extLst>
      <p:ext uri="{BB962C8B-B14F-4D97-AF65-F5344CB8AC3E}">
        <p14:creationId xmlns:p14="http://schemas.microsoft.com/office/powerpoint/2010/main" val="39228400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urocles.com/data/peinture/@selection/magritte%20-%20cavaliere%20dans%20le%20b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5616787" cy="627315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868306" y="260648"/>
            <a:ext cx="3096344" cy="461665"/>
          </a:xfrm>
          <a:prstGeom prst="rect">
            <a:avLst/>
          </a:prstGeom>
          <a:noFill/>
        </p:spPr>
        <p:txBody>
          <a:bodyPr wrap="square" rtlCol="0">
            <a:spAutoFit/>
          </a:bodyPr>
          <a:lstStyle/>
          <a:p>
            <a:r>
              <a:rPr lang="fr-FR" sz="2400" b="1" dirty="0" smtClean="0"/>
              <a:t>Le Blanc-seing, </a:t>
            </a:r>
            <a:r>
              <a:rPr lang="fr-FR" sz="2000" i="1" dirty="0" smtClean="0"/>
              <a:t>1965</a:t>
            </a:r>
            <a:endParaRPr lang="fr-FR" sz="2000" i="1" dirty="0"/>
          </a:p>
        </p:txBody>
      </p:sp>
      <p:sp>
        <p:nvSpPr>
          <p:cNvPr id="4" name="ZoneTexte 3"/>
          <p:cNvSpPr txBox="1"/>
          <p:nvPr/>
        </p:nvSpPr>
        <p:spPr>
          <a:xfrm>
            <a:off x="5868306" y="5210365"/>
            <a:ext cx="3096344" cy="1323439"/>
          </a:xfrm>
          <a:prstGeom prst="rect">
            <a:avLst/>
          </a:prstGeom>
          <a:noFill/>
        </p:spPr>
        <p:txBody>
          <a:bodyPr wrap="square" rtlCol="0">
            <a:spAutoFit/>
          </a:bodyPr>
          <a:lstStyle/>
          <a:p>
            <a:r>
              <a:rPr lang="fr-FR" sz="2000" dirty="0" smtClean="0"/>
              <a:t>Le peintre autorise le visible à jouer en son nom le jeu de cache-cache qui fait tout son mystère.</a:t>
            </a:r>
            <a:endParaRPr lang="fr-FR" sz="2000" i="1" dirty="0"/>
          </a:p>
        </p:txBody>
      </p:sp>
    </p:spTree>
    <p:extLst>
      <p:ext uri="{BB962C8B-B14F-4D97-AF65-F5344CB8AC3E}">
        <p14:creationId xmlns:p14="http://schemas.microsoft.com/office/powerpoint/2010/main" val="2759362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enemagritte.org/images/paintings/the-human-con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919406" cy="63451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64088" y="280499"/>
            <a:ext cx="3096344" cy="769441"/>
          </a:xfrm>
          <a:prstGeom prst="rect">
            <a:avLst/>
          </a:prstGeom>
          <a:noFill/>
        </p:spPr>
        <p:txBody>
          <a:bodyPr wrap="square" rtlCol="0">
            <a:spAutoFit/>
          </a:bodyPr>
          <a:lstStyle/>
          <a:p>
            <a:r>
              <a:rPr lang="fr-FR" sz="2400" b="1" dirty="0" smtClean="0"/>
              <a:t>La condition humaine, </a:t>
            </a:r>
            <a:r>
              <a:rPr lang="fr-FR" sz="2000" i="1" dirty="0" smtClean="0"/>
              <a:t>1935</a:t>
            </a:r>
            <a:endParaRPr lang="fr-FR" sz="2000" i="1" dirty="0"/>
          </a:p>
        </p:txBody>
      </p:sp>
    </p:spTree>
    <p:extLst>
      <p:ext uri="{BB962C8B-B14F-4D97-AF65-F5344CB8AC3E}">
        <p14:creationId xmlns:p14="http://schemas.microsoft.com/office/powerpoint/2010/main" val="22461412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lessignets.com/signetsdiane/calendrier/images/nov/21/magritte-la-belle-captiv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46644" cy="55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958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sterworksfineart.com/inventory/magritte/original/magritte3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92"/>
            <a:ext cx="7848872" cy="637880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87783" y="5990259"/>
            <a:ext cx="8424936" cy="707886"/>
          </a:xfrm>
          <a:prstGeom prst="rect">
            <a:avLst/>
          </a:prstGeom>
          <a:noFill/>
        </p:spPr>
        <p:txBody>
          <a:bodyPr wrap="square" rtlCol="0">
            <a:spAutoFit/>
          </a:bodyPr>
          <a:lstStyle/>
          <a:p>
            <a:r>
              <a:rPr lang="fr-FR" sz="2000" dirty="0" smtClean="0"/>
              <a:t>Est-ce le navire qui devient vague, est-ce la mer qui se fait son propre bateau? Est-ce la peinture qui séduit le monde?.</a:t>
            </a:r>
            <a:endParaRPr lang="fr-FR" sz="2000" i="1" dirty="0"/>
          </a:p>
        </p:txBody>
      </p:sp>
      <p:sp>
        <p:nvSpPr>
          <p:cNvPr id="4" name="ZoneTexte 3"/>
          <p:cNvSpPr txBox="1"/>
          <p:nvPr/>
        </p:nvSpPr>
        <p:spPr>
          <a:xfrm>
            <a:off x="6955319" y="295527"/>
            <a:ext cx="1872208" cy="769441"/>
          </a:xfrm>
          <a:prstGeom prst="rect">
            <a:avLst/>
          </a:prstGeom>
          <a:noFill/>
        </p:spPr>
        <p:txBody>
          <a:bodyPr wrap="square" rtlCol="0">
            <a:spAutoFit/>
          </a:bodyPr>
          <a:lstStyle/>
          <a:p>
            <a:r>
              <a:rPr lang="fr-FR" sz="2400" b="1" dirty="0" smtClean="0"/>
              <a:t>Le séducteur, </a:t>
            </a:r>
            <a:r>
              <a:rPr lang="fr-FR" sz="2000" i="1" dirty="0" smtClean="0"/>
              <a:t>1953</a:t>
            </a:r>
            <a:endParaRPr lang="fr-FR" sz="2000" i="1" dirty="0"/>
          </a:p>
        </p:txBody>
      </p:sp>
    </p:spTree>
    <p:extLst>
      <p:ext uri="{BB962C8B-B14F-4D97-AF65-F5344CB8AC3E}">
        <p14:creationId xmlns:p14="http://schemas.microsoft.com/office/powerpoint/2010/main" val="1790552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s0.wikiart.org/images/rene-magritte/the-castle-of-the-pyrenees-1959%28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4976"/>
            <a:ext cx="4248472" cy="643340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572000" y="226328"/>
            <a:ext cx="3672408" cy="769441"/>
          </a:xfrm>
          <a:prstGeom prst="rect">
            <a:avLst/>
          </a:prstGeom>
          <a:noFill/>
        </p:spPr>
        <p:txBody>
          <a:bodyPr wrap="square" rtlCol="0">
            <a:spAutoFit/>
          </a:bodyPr>
          <a:lstStyle/>
          <a:p>
            <a:r>
              <a:rPr lang="fr-FR" sz="2400" b="1" dirty="0" smtClean="0"/>
              <a:t>Le château des Pyrénées, </a:t>
            </a:r>
            <a:r>
              <a:rPr lang="fr-FR" sz="2000" i="1" dirty="0" smtClean="0"/>
              <a:t>1959</a:t>
            </a:r>
            <a:endParaRPr lang="fr-FR" sz="2000" i="1" dirty="0"/>
          </a:p>
        </p:txBody>
      </p:sp>
    </p:spTree>
    <p:extLst>
      <p:ext uri="{BB962C8B-B14F-4D97-AF65-F5344CB8AC3E}">
        <p14:creationId xmlns:p14="http://schemas.microsoft.com/office/powerpoint/2010/main" val="21245834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ewsweek.com/sites/www.newsweek.com/files/styles/headline/public/2014/01/13/magritte.jpg?itok=SZQ7vHT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10059" cy="496517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23528" y="1167135"/>
            <a:ext cx="6192689" cy="461665"/>
          </a:xfrm>
          <a:prstGeom prst="rect">
            <a:avLst/>
          </a:prstGeom>
          <a:noFill/>
        </p:spPr>
        <p:txBody>
          <a:bodyPr wrap="square" rtlCol="0">
            <a:spAutoFit/>
          </a:bodyPr>
          <a:lstStyle/>
          <a:p>
            <a:r>
              <a:rPr lang="fr-FR" sz="2400" b="1" dirty="0" smtClean="0"/>
              <a:t>Le faux-miroir,  </a:t>
            </a:r>
            <a:r>
              <a:rPr lang="fr-FR" sz="2000" i="1" dirty="0" smtClean="0"/>
              <a:t>1935</a:t>
            </a:r>
            <a:endParaRPr lang="fr-FR" sz="2000" i="1" dirty="0"/>
          </a:p>
        </p:txBody>
      </p:sp>
    </p:spTree>
    <p:extLst>
      <p:ext uri="{BB962C8B-B14F-4D97-AF65-F5344CB8AC3E}">
        <p14:creationId xmlns:p14="http://schemas.microsoft.com/office/powerpoint/2010/main" val="42183337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moureuxdulangage.m.a.f.unblog.fr/files/2012/07/La-grande-famille-1963.jpg"/>
          <p:cNvPicPr>
            <a:picLocks noChangeAspect="1" noChangeArrowheads="1"/>
          </p:cNvPicPr>
          <p:nvPr/>
        </p:nvPicPr>
        <p:blipFill rotWithShape="1">
          <a:blip r:embed="rId2">
            <a:extLst>
              <a:ext uri="{28A0092B-C50C-407E-A947-70E740481C1C}">
                <a14:useLocalDpi xmlns:a14="http://schemas.microsoft.com/office/drawing/2010/main" val="0"/>
              </a:ext>
            </a:extLst>
          </a:blip>
          <a:srcRect b="8844"/>
          <a:stretch/>
        </p:blipFill>
        <p:spPr bwMode="auto">
          <a:xfrm>
            <a:off x="169407" y="119243"/>
            <a:ext cx="5410705" cy="652026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589698" y="332656"/>
            <a:ext cx="3096344" cy="769441"/>
          </a:xfrm>
          <a:prstGeom prst="rect">
            <a:avLst/>
          </a:prstGeom>
          <a:noFill/>
        </p:spPr>
        <p:txBody>
          <a:bodyPr wrap="square" rtlCol="0">
            <a:spAutoFit/>
          </a:bodyPr>
          <a:lstStyle/>
          <a:p>
            <a:r>
              <a:rPr lang="fr-FR" sz="2400" b="1" dirty="0" smtClean="0"/>
              <a:t>La grande famille</a:t>
            </a:r>
          </a:p>
          <a:p>
            <a:r>
              <a:rPr lang="fr-FR" sz="2000" i="1" dirty="0" smtClean="0"/>
              <a:t>1963</a:t>
            </a:r>
            <a:endParaRPr lang="fr-FR" sz="2000" i="1" dirty="0"/>
          </a:p>
        </p:txBody>
      </p:sp>
      <p:sp>
        <p:nvSpPr>
          <p:cNvPr id="4" name="ZoneTexte 3"/>
          <p:cNvSpPr txBox="1"/>
          <p:nvPr/>
        </p:nvSpPr>
        <p:spPr>
          <a:xfrm>
            <a:off x="5557650" y="4797152"/>
            <a:ext cx="3303984" cy="1631216"/>
          </a:xfrm>
          <a:prstGeom prst="rect">
            <a:avLst/>
          </a:prstGeom>
          <a:noFill/>
        </p:spPr>
        <p:txBody>
          <a:bodyPr wrap="square" rtlCol="0">
            <a:spAutoFit/>
          </a:bodyPr>
          <a:lstStyle/>
          <a:p>
            <a:r>
              <a:rPr lang="fr-FR" sz="2000" dirty="0" smtClean="0"/>
              <a:t>Est-ce le corps de la colombe qui devient nuages, ou au contraire, les merveilleux nuages qui deviennent un oiseau?</a:t>
            </a:r>
            <a:endParaRPr lang="fr-FR" sz="2000" i="1" dirty="0"/>
          </a:p>
        </p:txBody>
      </p:sp>
    </p:spTree>
    <p:extLst>
      <p:ext uri="{BB962C8B-B14F-4D97-AF65-F5344CB8AC3E}">
        <p14:creationId xmlns:p14="http://schemas.microsoft.com/office/powerpoint/2010/main" val="15084633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239</Words>
  <Application>Microsoft Office PowerPoint</Application>
  <PresentationFormat>Affichage à l'écran (4:3)</PresentationFormat>
  <Paragraphs>27</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René Magritte 1898 - 1967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René Magritte</dc:title>
  <dc:creator>Véronique</dc:creator>
  <cp:lastModifiedBy>Véronique</cp:lastModifiedBy>
  <cp:revision>6</cp:revision>
  <dcterms:created xsi:type="dcterms:W3CDTF">2015-03-16T17:41:13Z</dcterms:created>
  <dcterms:modified xsi:type="dcterms:W3CDTF">2015-03-16T18:37:48Z</dcterms:modified>
</cp:coreProperties>
</file>