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3" r:id="rId8"/>
    <p:sldId id="262"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34754FE-7E5A-48A5-A7ED-0146DE949157}" type="datetimeFigureOut">
              <a:rPr lang="fr-FR" smtClean="0"/>
              <a:t>13/09/2015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31E2315-8CD5-4031-A25B-5949257E0494}" type="slidenum">
              <a:rPr lang="fr-FR" smtClean="0"/>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4754FE-7E5A-48A5-A7ED-0146DE949157}" type="datetimeFigureOut">
              <a:rPr lang="fr-FR" smtClean="0"/>
              <a:t>13/09/2015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31E2315-8CD5-4031-A25B-5949257E0494}" type="slidenum">
              <a:rPr lang="fr-FR" smtClean="0"/>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4754FE-7E5A-48A5-A7ED-0146DE949157}" type="datetimeFigureOut">
              <a:rPr lang="fr-FR" smtClean="0"/>
              <a:t>13/09/2015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31E2315-8CD5-4031-A25B-5949257E0494}" type="slidenum">
              <a:rPr lang="fr-FR" smtClean="0"/>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4754FE-7E5A-48A5-A7ED-0146DE949157}" type="datetimeFigureOut">
              <a:rPr lang="fr-FR" smtClean="0"/>
              <a:t>13/09/2015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31E2315-8CD5-4031-A25B-5949257E0494}" type="slidenum">
              <a:rPr lang="fr-FR" smtClean="0"/>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34754FE-7E5A-48A5-A7ED-0146DE949157}" type="datetimeFigureOut">
              <a:rPr lang="fr-FR" smtClean="0"/>
              <a:t>13/09/2015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31E2315-8CD5-4031-A25B-5949257E0494}" type="slidenum">
              <a:rPr lang="fr-FR" smtClean="0"/>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34754FE-7E5A-48A5-A7ED-0146DE949157}" type="datetimeFigureOut">
              <a:rPr lang="fr-FR" smtClean="0"/>
              <a:t>13/09/2015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31E2315-8CD5-4031-A25B-5949257E0494}" type="slidenum">
              <a:rPr lang="fr-FR" smtClean="0"/>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34754FE-7E5A-48A5-A7ED-0146DE949157}" type="datetimeFigureOut">
              <a:rPr lang="fr-FR" smtClean="0"/>
              <a:t>13/09/2015</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731E2315-8CD5-4031-A25B-5949257E0494}" type="slidenum">
              <a:rPr lang="fr-FR" smtClean="0"/>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34754FE-7E5A-48A5-A7ED-0146DE949157}" type="datetimeFigureOut">
              <a:rPr lang="fr-FR" smtClean="0"/>
              <a:t>13/09/2015</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731E2315-8CD5-4031-A25B-5949257E0494}" type="slidenum">
              <a:rPr lang="fr-FR" smtClean="0"/>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34754FE-7E5A-48A5-A7ED-0146DE949157}" type="datetimeFigureOut">
              <a:rPr lang="fr-FR" smtClean="0"/>
              <a:t>13/09/2015</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731E2315-8CD5-4031-A25B-5949257E0494}" type="slidenum">
              <a:rPr lang="fr-FR" smtClean="0"/>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34754FE-7E5A-48A5-A7ED-0146DE949157}" type="datetimeFigureOut">
              <a:rPr lang="fr-FR" smtClean="0"/>
              <a:t>13/09/2015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31E2315-8CD5-4031-A25B-5949257E0494}" type="slidenum">
              <a:rPr lang="fr-FR" smtClean="0"/>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34754FE-7E5A-48A5-A7ED-0146DE949157}" type="datetimeFigureOut">
              <a:rPr lang="fr-FR" smtClean="0"/>
              <a:t>13/09/2015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31E2315-8CD5-4031-A25B-5949257E0494}" type="slidenum">
              <a:rPr lang="fr-FR" smtClean="0"/>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4754FE-7E5A-48A5-A7ED-0146DE949157}" type="datetimeFigureOut">
              <a:rPr lang="fr-FR" smtClean="0"/>
              <a:t>13/09/2015</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1E2315-8CD5-4031-A25B-5949257E0494}" type="slidenum">
              <a:rPr lang="fr-FR" smtClean="0"/>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fr.wikipedia.org/wiki/Cheval_durant_la_Premi%C3%A8re_Guerre_mondial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La première guerre mondiale</a:t>
            </a:r>
            <a:endParaRPr lang="fr-FR" dirty="0"/>
          </a:p>
        </p:txBody>
      </p:sp>
      <p:sp>
        <p:nvSpPr>
          <p:cNvPr id="3" name="Sous-titre 2"/>
          <p:cNvSpPr>
            <a:spLocks noGrp="1"/>
          </p:cNvSpPr>
          <p:nvPr>
            <p:ph type="subTitle" idx="1"/>
          </p:nvPr>
        </p:nvSpPr>
        <p:spPr/>
        <p:txBody>
          <a:bodyPr/>
          <a:lstStyle/>
          <a:p>
            <a:r>
              <a:rPr lang="fr-FR" dirty="0" smtClean="0"/>
              <a:t>Une guerre de position</a:t>
            </a:r>
          </a:p>
          <a:p>
            <a:r>
              <a:rPr lang="fr-FR" dirty="0" smtClean="0"/>
              <a:t>Séance N°2</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Canon de 75</a:t>
            </a:r>
            <a:endParaRPr lang="fr-FR" dirty="0"/>
          </a:p>
        </p:txBody>
      </p:sp>
      <p:pic>
        <p:nvPicPr>
          <p:cNvPr id="4" name="Espace réservé du contenu 3" descr="Canon de 75.jpg"/>
          <p:cNvPicPr>
            <a:picLocks noGrp="1" noChangeAspect="1"/>
          </p:cNvPicPr>
          <p:nvPr>
            <p:ph idx="1"/>
          </p:nvPr>
        </p:nvPicPr>
        <p:blipFill>
          <a:blip r:embed="rId2" cstate="print"/>
          <a:stretch>
            <a:fillRect/>
          </a:stretch>
        </p:blipFill>
        <p:spPr>
          <a:xfrm>
            <a:off x="2476500" y="2105819"/>
            <a:ext cx="4191000" cy="3514725"/>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Canon de 155</a:t>
            </a:r>
            <a:endParaRPr lang="fr-FR" dirty="0"/>
          </a:p>
        </p:txBody>
      </p:sp>
      <p:pic>
        <p:nvPicPr>
          <p:cNvPr id="4" name="Espace réservé du contenu 3" descr="Canon de 155.jpg"/>
          <p:cNvPicPr>
            <a:picLocks noGrp="1" noChangeAspect="1"/>
          </p:cNvPicPr>
          <p:nvPr>
            <p:ph idx="1"/>
          </p:nvPr>
        </p:nvPicPr>
        <p:blipFill>
          <a:blip r:embed="rId2" cstate="print"/>
          <a:stretch>
            <a:fillRect/>
          </a:stretch>
        </p:blipFill>
        <p:spPr>
          <a:xfrm>
            <a:off x="755576" y="1484784"/>
            <a:ext cx="7776864" cy="4119636"/>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Canon de 240</a:t>
            </a:r>
            <a:endParaRPr lang="fr-FR" dirty="0"/>
          </a:p>
        </p:txBody>
      </p:sp>
      <p:pic>
        <p:nvPicPr>
          <p:cNvPr id="4" name="Espace réservé du contenu 3" descr="Canon240.jpg"/>
          <p:cNvPicPr>
            <a:picLocks noGrp="1" noChangeAspect="1"/>
          </p:cNvPicPr>
          <p:nvPr>
            <p:ph idx="1"/>
          </p:nvPr>
        </p:nvPicPr>
        <p:blipFill>
          <a:blip r:embed="rId2" cstate="print"/>
          <a:stretch>
            <a:fillRect/>
          </a:stretch>
        </p:blipFill>
        <p:spPr>
          <a:xfrm>
            <a:off x="1043608" y="1556792"/>
            <a:ext cx="7340231" cy="3473772"/>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Verdun : trous d’obus</a:t>
            </a:r>
            <a:endParaRPr lang="fr-FR" dirty="0"/>
          </a:p>
        </p:txBody>
      </p:sp>
      <p:pic>
        <p:nvPicPr>
          <p:cNvPr id="4" name="Espace réservé du contenu 3" descr="x020-verdun-fort-douaumont-tourelles-crateres.jpg"/>
          <p:cNvPicPr>
            <a:picLocks noGrp="1" noChangeAspect="1"/>
          </p:cNvPicPr>
          <p:nvPr>
            <p:ph idx="1"/>
          </p:nvPr>
        </p:nvPicPr>
        <p:blipFill>
          <a:blip r:embed="rId2" cstate="print"/>
          <a:stretch>
            <a:fillRect/>
          </a:stretch>
        </p:blipFill>
        <p:spPr>
          <a:xfrm>
            <a:off x="1166213" y="1600200"/>
            <a:ext cx="6811574" cy="4525963"/>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gaz</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a:t>Tous les gaz n'étaient pas utilisés dans le même </a:t>
            </a:r>
            <a:r>
              <a:rPr lang="fr-FR" dirty="0" smtClean="0"/>
              <a:t>but :</a:t>
            </a:r>
            <a:endParaRPr lang="fr-FR" dirty="0"/>
          </a:p>
          <a:p>
            <a:r>
              <a:rPr lang="fr-FR" b="1" dirty="0"/>
              <a:t>Un gaz non-persistant </a:t>
            </a:r>
            <a:r>
              <a:rPr lang="fr-FR" dirty="0"/>
              <a:t>est utilisé pour provoquer rapidement un maximum de pertes chez l'adversaire tout en laissant la possibilité de déclencher par la suite une offensive avec l'infanterie (qui ne sera plus gênée ni par le gaz, qui se sera dissipé, ni par l'infanterie ennemie, décimée par l'attaque).</a:t>
            </a:r>
          </a:p>
          <a:p>
            <a:r>
              <a:rPr lang="fr-FR" b="1" dirty="0"/>
              <a:t>Un gaz persistant </a:t>
            </a:r>
            <a:r>
              <a:rPr lang="fr-FR" dirty="0"/>
              <a:t>est utilisé pour interdire à l'ennemi l'accès à une zone stratégique ; il oblige les soldats adverses à quitter leur poste en les empêchant de revenir : dans une perspective offensive on peut ainsi bloquer durablement les abords des pièces d'artillerie ennemies ou les </a:t>
            </a:r>
            <a:r>
              <a:rPr lang="fr-FR" dirty="0" smtClean="0"/>
              <a:t>voies </a:t>
            </a:r>
            <a:r>
              <a:rPr lang="fr-FR" dirty="0"/>
              <a:t>de ravitaillement adverses, dans une perspective défensive on peut couvrir la retraite d'une armée qui recule. Les unités qui </a:t>
            </a:r>
            <a:r>
              <a:rPr lang="fr-FR" dirty="0">
                <a:hlinkClick r:id="rId2" tooltip="Cheval durant la Première Guerre mondiale"/>
              </a:rPr>
              <a:t>utilisaient les chevaux</a:t>
            </a:r>
            <a:r>
              <a:rPr lang="fr-FR" dirty="0"/>
              <a:t> comme force de traction ont ainsi vu leur activité considérablement handicapée. C'est une des causes de la motorisation de l'artillerie après la </a:t>
            </a:r>
            <a:r>
              <a:rPr lang="fr-FR" dirty="0" smtClean="0"/>
              <a:t>guerre.</a:t>
            </a:r>
            <a:endParaRPr lang="fr-FR" dirty="0"/>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Front de l'ouest 1914.gif"/>
          <p:cNvPicPr>
            <a:picLocks noGrp="1" noChangeAspect="1"/>
          </p:cNvPicPr>
          <p:nvPr>
            <p:ph idx="1"/>
          </p:nvPr>
        </p:nvPicPr>
        <p:blipFill>
          <a:blip r:embed="rId2" cstate="print"/>
          <a:stretch>
            <a:fillRect/>
          </a:stretch>
        </p:blipFill>
        <p:spPr>
          <a:xfrm>
            <a:off x="467545" y="23486"/>
            <a:ext cx="8136903" cy="6102677"/>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Soldats allemands rentrant en Belgique</a:t>
            </a:r>
            <a:endParaRPr lang="fr-FR" dirty="0"/>
          </a:p>
        </p:txBody>
      </p:sp>
      <p:pic>
        <p:nvPicPr>
          <p:cNvPr id="4" name="Espace réservé du contenu 3" descr="Armée allemande envahissant le Belgique.jpg"/>
          <p:cNvPicPr>
            <a:picLocks noGrp="1" noChangeAspect="1"/>
          </p:cNvPicPr>
          <p:nvPr>
            <p:ph idx="1"/>
          </p:nvPr>
        </p:nvPicPr>
        <p:blipFill>
          <a:blip r:embed="rId2" cstate="print"/>
          <a:stretch>
            <a:fillRect/>
          </a:stretch>
        </p:blipFill>
        <p:spPr>
          <a:xfrm>
            <a:off x="847147" y="1772816"/>
            <a:ext cx="6915728" cy="3881065"/>
          </a:xfrm>
          <a:ln>
            <a:solidFill>
              <a:schemeClr val="tx1"/>
            </a:solid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Soldats dans les tranchées</a:t>
            </a:r>
            <a:endParaRPr lang="fr-FR" dirty="0"/>
          </a:p>
        </p:txBody>
      </p:sp>
      <p:pic>
        <p:nvPicPr>
          <p:cNvPr id="4" name="Espace réservé du contenu 3" descr="Soldats dans les tranchées.jpg"/>
          <p:cNvPicPr>
            <a:picLocks noGrp="1" noChangeAspect="1"/>
          </p:cNvPicPr>
          <p:nvPr>
            <p:ph idx="1"/>
          </p:nvPr>
        </p:nvPicPr>
        <p:blipFill>
          <a:blip r:embed="rId2" cstate="print"/>
          <a:stretch>
            <a:fillRect/>
          </a:stretch>
        </p:blipFill>
        <p:spPr>
          <a:xfrm>
            <a:off x="1907704" y="1340768"/>
            <a:ext cx="3865587" cy="5223766"/>
          </a:xfrm>
          <a:ln>
            <a:solidFill>
              <a:schemeClr val="tx1">
                <a:lumMod val="95000"/>
                <a:lumOff val="5000"/>
              </a:schemeClr>
            </a:solid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Fusil Lebel 1886</a:t>
            </a:r>
            <a:endParaRPr lang="fr-FR" dirty="0"/>
          </a:p>
        </p:txBody>
      </p:sp>
      <p:pic>
        <p:nvPicPr>
          <p:cNvPr id="4" name="Espace réservé du contenu 3" descr="Fusil Lebel mle 1886 M93-VD-FF.jpg"/>
          <p:cNvPicPr>
            <a:picLocks noGrp="1" noChangeAspect="1"/>
          </p:cNvPicPr>
          <p:nvPr>
            <p:ph idx="1"/>
          </p:nvPr>
        </p:nvPicPr>
        <p:blipFill>
          <a:blip r:embed="rId2" cstate="print"/>
          <a:stretch>
            <a:fillRect/>
          </a:stretch>
        </p:blipFill>
        <p:spPr>
          <a:xfrm>
            <a:off x="539552" y="1844824"/>
            <a:ext cx="5715000" cy="1438275"/>
          </a:xfrm>
        </p:spPr>
      </p:pic>
      <p:sp>
        <p:nvSpPr>
          <p:cNvPr id="5" name="ZoneTexte 4"/>
          <p:cNvSpPr txBox="1"/>
          <p:nvPr/>
        </p:nvSpPr>
        <p:spPr>
          <a:xfrm>
            <a:off x="179512" y="3933056"/>
            <a:ext cx="8568952" cy="1754326"/>
          </a:xfrm>
          <a:prstGeom prst="rect">
            <a:avLst/>
          </a:prstGeom>
          <a:noFill/>
        </p:spPr>
        <p:txBody>
          <a:bodyPr wrap="square" rtlCol="0">
            <a:spAutoFit/>
          </a:bodyPr>
          <a:lstStyle/>
          <a:p>
            <a:pPr algn="just"/>
            <a:r>
              <a:rPr lang="fr-FR" dirty="0" smtClean="0"/>
              <a:t>Ce fusil Lebel est fabriqué en très grande quantité, cinq fusils à la minute, ce qui permet d’avoir un stock important dans la course aux armements. Malheureusement, dès le début de la guerre 1914 les inconvénients de ce fusil apparaîtront : Son magasin est peu pratique à approvisionner et aspire facilement les impuretés du champ de bataille. Le </a:t>
            </a:r>
            <a:r>
              <a:rPr lang="fr-FR" dirty="0"/>
              <a:t>Mauser </a:t>
            </a:r>
            <a:r>
              <a:rPr lang="fr-FR" dirty="0" smtClean="0"/>
              <a:t>G98, fusil allemand, permet de réaliser un nombre de tirs plus importants dans le même temps. </a:t>
            </a:r>
            <a:endParaRPr lang="fr-FR" dirty="0"/>
          </a:p>
        </p:txBody>
      </p:sp>
      <p:sp>
        <p:nvSpPr>
          <p:cNvPr id="6" name="ZoneTexte 5"/>
          <p:cNvSpPr txBox="1"/>
          <p:nvPr/>
        </p:nvSpPr>
        <p:spPr>
          <a:xfrm>
            <a:off x="6588224" y="620688"/>
            <a:ext cx="2016224" cy="2585323"/>
          </a:xfrm>
          <a:prstGeom prst="rect">
            <a:avLst/>
          </a:prstGeom>
          <a:noFill/>
          <a:ln>
            <a:solidFill>
              <a:schemeClr val="tx1">
                <a:lumMod val="85000"/>
                <a:lumOff val="15000"/>
              </a:schemeClr>
            </a:solidFill>
          </a:ln>
        </p:spPr>
        <p:txBody>
          <a:bodyPr wrap="square" rtlCol="0">
            <a:spAutoFit/>
          </a:bodyPr>
          <a:lstStyle/>
          <a:p>
            <a:pPr algn="just"/>
            <a:r>
              <a:rPr lang="fr-FR" dirty="0" smtClean="0"/>
              <a:t>Invention en 1886 d’une nouvelle poudre sans fumée qui évite, par rapport à la poudre précédente,  aux armées de se faire repérer par l’ennemi. </a:t>
            </a:r>
            <a:endParaRPr lang="fr-F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nouveau fusil : le Berthier </a:t>
            </a:r>
            <a:r>
              <a:rPr lang="fr-FR" dirty="0"/>
              <a:t>07-15</a:t>
            </a:r>
          </a:p>
        </p:txBody>
      </p:sp>
      <p:pic>
        <p:nvPicPr>
          <p:cNvPr id="4" name="Espace réservé du contenu 3" descr="Fusil Berthier 07-15.JPG"/>
          <p:cNvPicPr>
            <a:picLocks noGrp="1" noChangeAspect="1"/>
          </p:cNvPicPr>
          <p:nvPr>
            <p:ph idx="1"/>
          </p:nvPr>
        </p:nvPicPr>
        <p:blipFill>
          <a:blip r:embed="rId2" cstate="print"/>
          <a:stretch>
            <a:fillRect/>
          </a:stretch>
        </p:blipFill>
        <p:spPr>
          <a:xfrm>
            <a:off x="683568" y="1628800"/>
            <a:ext cx="5715000" cy="1114425"/>
          </a:xfrm>
        </p:spPr>
      </p:pic>
      <p:sp>
        <p:nvSpPr>
          <p:cNvPr id="5" name="ZoneTexte 4"/>
          <p:cNvSpPr txBox="1"/>
          <p:nvPr/>
        </p:nvSpPr>
        <p:spPr>
          <a:xfrm>
            <a:off x="899592" y="4005064"/>
            <a:ext cx="7272808" cy="646331"/>
          </a:xfrm>
          <a:prstGeom prst="rect">
            <a:avLst/>
          </a:prstGeom>
          <a:noFill/>
        </p:spPr>
        <p:txBody>
          <a:bodyPr wrap="square" rtlCol="0">
            <a:spAutoFit/>
          </a:bodyPr>
          <a:lstStyle/>
          <a:p>
            <a:pPr algn="just"/>
            <a:r>
              <a:rPr lang="fr-FR" dirty="0" smtClean="0"/>
              <a:t>Ce fusil est utilisé à partir de 1917 par les troupes françaises. Il permet d’approvisionner le chargeur bien plus vite que le Lebel.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L’artillerie</a:t>
            </a:r>
            <a:endParaRPr lang="fr-FR" dirty="0"/>
          </a:p>
        </p:txBody>
      </p:sp>
      <p:sp>
        <p:nvSpPr>
          <p:cNvPr id="3" name="Espace réservé du contenu 2"/>
          <p:cNvSpPr>
            <a:spLocks noGrp="1"/>
          </p:cNvSpPr>
          <p:nvPr>
            <p:ph idx="1"/>
          </p:nvPr>
        </p:nvSpPr>
        <p:spPr/>
        <p:txBody>
          <a:bodyPr/>
          <a:lstStyle/>
          <a:p>
            <a:r>
              <a:rPr lang="fr-FR" dirty="0"/>
              <a:t>On appelle artillerie l'ensemble des armes collectives ou lourdes servant à envoyer, à grande distance, sur l'ennemi ou sur ses positions et ses équipements, divers projectiles de gros calibre : obus, boulet, roquette, </a:t>
            </a:r>
            <a:r>
              <a:rPr lang="fr-FR" dirty="0" smtClean="0"/>
              <a:t>missile.</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L’artillerie</a:t>
            </a:r>
            <a:endParaRPr lang="fr-FR" dirty="0"/>
          </a:p>
        </p:txBody>
      </p:sp>
      <p:sp>
        <p:nvSpPr>
          <p:cNvPr id="3" name="Espace réservé du contenu 2"/>
          <p:cNvSpPr>
            <a:spLocks noGrp="1"/>
          </p:cNvSpPr>
          <p:nvPr>
            <p:ph idx="1"/>
          </p:nvPr>
        </p:nvSpPr>
        <p:spPr/>
        <p:txBody>
          <a:bodyPr/>
          <a:lstStyle/>
          <a:p>
            <a:pPr algn="just">
              <a:buNone/>
            </a:pPr>
            <a:r>
              <a:rPr lang="fr-FR" dirty="0" smtClean="0"/>
              <a:t>    Lors de la guerre de 1914, la </a:t>
            </a:r>
            <a:r>
              <a:rPr lang="fr-FR" dirty="0"/>
              <a:t>primauté fut donnée à l’artillerie. </a:t>
            </a:r>
            <a:r>
              <a:rPr lang="fr-FR" dirty="0" smtClean="0"/>
              <a:t>Son efficacité </a:t>
            </a:r>
            <a:r>
              <a:rPr lang="fr-FR" dirty="0"/>
              <a:t>tient à ce qu’elle rapide et mobile. L’artillerie infligera </a:t>
            </a:r>
            <a:r>
              <a:rPr lang="fr-FR" dirty="0" smtClean="0"/>
              <a:t>70% </a:t>
            </a:r>
            <a:r>
              <a:rPr lang="fr-FR" dirty="0"/>
              <a:t>des blessures de cette grande guerre</a:t>
            </a:r>
            <a:r>
              <a:rPr lang="fr-FR" dirty="0" smtClean="0"/>
              <a:t>. Toutefois </a:t>
            </a:r>
            <a:r>
              <a:rPr lang="fr-FR" dirty="0"/>
              <a:t>malgré leur puissance les canons n’arriveront pas à broyer les hommes.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Canon français</a:t>
            </a:r>
            <a:endParaRPr lang="fr-FR" dirty="0"/>
          </a:p>
        </p:txBody>
      </p:sp>
      <p:pic>
        <p:nvPicPr>
          <p:cNvPr id="4" name="Espace réservé du contenu 3" descr="Canon français.jpg"/>
          <p:cNvPicPr>
            <a:picLocks noGrp="1" noChangeAspect="1"/>
          </p:cNvPicPr>
          <p:nvPr>
            <p:ph idx="1"/>
          </p:nvPr>
        </p:nvPicPr>
        <p:blipFill>
          <a:blip r:embed="rId2" cstate="print"/>
          <a:stretch>
            <a:fillRect/>
          </a:stretch>
        </p:blipFill>
        <p:spPr>
          <a:xfrm>
            <a:off x="899592" y="1456810"/>
            <a:ext cx="6984775" cy="4576821"/>
          </a:xfrm>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351</Words>
  <Application>Microsoft Office PowerPoint</Application>
  <PresentationFormat>Affichage à l'écran (4:3)</PresentationFormat>
  <Paragraphs>23</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La première guerre mondiale</vt:lpstr>
      <vt:lpstr>Diapositive 2</vt:lpstr>
      <vt:lpstr>Soldats allemands rentrant en Belgique</vt:lpstr>
      <vt:lpstr>Soldats dans les tranchées</vt:lpstr>
      <vt:lpstr>Fusil Lebel 1886</vt:lpstr>
      <vt:lpstr>Un nouveau fusil : le Berthier 07-15</vt:lpstr>
      <vt:lpstr>L’artillerie</vt:lpstr>
      <vt:lpstr>L’artillerie</vt:lpstr>
      <vt:lpstr>Canon français</vt:lpstr>
      <vt:lpstr>Canon de 75</vt:lpstr>
      <vt:lpstr>Canon de 155</vt:lpstr>
      <vt:lpstr>Canon de 240</vt:lpstr>
      <vt:lpstr>Verdun : trous d’obus</vt:lpstr>
      <vt:lpstr>Les gaz</vt:lpstr>
      <vt:lpstr>Diapositive 15</vt:lpstr>
    </vt:vector>
  </TitlesOfParts>
  <Company>Ville de Mordelles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première guerre mondiale</dc:title>
  <dc:creator>perso</dc:creator>
  <cp:lastModifiedBy>perso</cp:lastModifiedBy>
  <cp:revision>13</cp:revision>
  <dcterms:created xsi:type="dcterms:W3CDTF">2015-09-13T14:19:04Z</dcterms:created>
  <dcterms:modified xsi:type="dcterms:W3CDTF">2015-09-13T16:26:37Z</dcterms:modified>
</cp:coreProperties>
</file>