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72" r:id="rId11"/>
    <p:sldId id="270" r:id="rId12"/>
    <p:sldId id="271" r:id="rId13"/>
    <p:sldId id="273" r:id="rId14"/>
    <p:sldId id="275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pPr/>
              <a:t>16/05/2020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pPr/>
              <a:t>16/05/2020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pPr/>
              <a:t>16/05/2020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pPr/>
              <a:t>16/05/2020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pPr/>
              <a:t>16/05/2020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pPr/>
              <a:t>16/05/2020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pPr/>
              <a:t>16/05/2020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pPr/>
              <a:t>16/05/2020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pPr/>
              <a:t>16/05/2020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pPr/>
              <a:t>16/05/2020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pPr/>
              <a:t>16/05/2020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pPr/>
              <a:t>16/05/2020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72008"/>
            <a:ext cx="9144000" cy="908720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Nous sommes en France, au XVIII</a:t>
            </a:r>
            <a:r>
              <a:rPr lang="fr-FR" sz="3600" i="1" baseline="30000" dirty="0" smtClean="0">
                <a:solidFill>
                  <a:srgbClr val="0070C0"/>
                </a:solidFill>
                <a:latin typeface="Maiandra GD" pitchFamily="34" charset="0"/>
              </a:rPr>
              <a:t>ème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 siècle.</a:t>
            </a: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36512" y="648072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A cette époque, la France est une </a:t>
            </a:r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monarchie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. Cela veut dire qu’elle est dirigée par un…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330624" y="1556792"/>
            <a:ext cx="2555776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i="1" dirty="0" smtClean="0">
                <a:solidFill>
                  <a:srgbClr val="FF0000"/>
                </a:solidFill>
                <a:latin typeface="Maiandra GD" pitchFamily="34" charset="0"/>
              </a:rPr>
              <a:t>roi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.</a:t>
            </a:r>
          </a:p>
        </p:txBody>
      </p:sp>
      <p:pic>
        <p:nvPicPr>
          <p:cNvPr id="1026" name="Picture 2" descr="http://img.over-blog.com/425x482/0/18/06/77/illustrations/le-roi-par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96344" y="2852936"/>
            <a:ext cx="3024336" cy="342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833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" grpId="0"/>
      <p:bldP spid="3" grpId="1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7504" y="111655"/>
            <a:ext cx="8892480" cy="2597265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Voyons maintenant trois tableaux représentant des </a:t>
            </a:r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familles françaises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, et devinons à </a:t>
            </a:r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quels ordres 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elles appartiennent…</a:t>
            </a:r>
          </a:p>
        </p:txBody>
      </p:sp>
    </p:spTree>
    <p:extLst>
      <p:ext uri="{BB962C8B-B14F-4D97-AF65-F5344CB8AC3E}">
        <p14:creationId xmlns:p14="http://schemas.microsoft.com/office/powerpoint/2010/main" xmlns="" val="32965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fr-FR" altLang="fr-FR" sz="6000" b="1" smtClean="0">
                <a:solidFill>
                  <a:srgbClr val="FF0000"/>
                </a:solidFill>
                <a:latin typeface="Maiandra GD" pitchFamily="34" charset="0"/>
              </a:rPr>
              <a:t>L’ordre de la noblesse</a:t>
            </a:r>
          </a:p>
        </p:txBody>
      </p:sp>
      <p:pic>
        <p:nvPicPr>
          <p:cNvPr id="4" name="Espace réservé du contenu 3" descr="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785813" y="1000125"/>
            <a:ext cx="7500937" cy="5195888"/>
          </a:xfrm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1071563" y="6286500"/>
            <a:ext cx="7000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i="1"/>
              <a:t>La famille du duc de Penthièvre</a:t>
            </a:r>
            <a:r>
              <a:rPr lang="fr-FR" altLang="fr-FR"/>
              <a:t>, Jean-Baptiste Charpentier (1768)</a:t>
            </a:r>
            <a:endParaRPr lang="fr-FR" altLang="fr-FR" i="1"/>
          </a:p>
        </p:txBody>
      </p:sp>
    </p:spTree>
    <p:extLst>
      <p:ext uri="{BB962C8B-B14F-4D97-AF65-F5344CB8AC3E}">
        <p14:creationId xmlns:p14="http://schemas.microsoft.com/office/powerpoint/2010/main" xmlns="" val="247078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725488"/>
          </a:xfrm>
        </p:spPr>
        <p:txBody>
          <a:bodyPr>
            <a:normAutofit fontScale="90000"/>
          </a:bodyPr>
          <a:lstStyle/>
          <a:p>
            <a:r>
              <a:rPr lang="fr-FR" altLang="fr-FR" b="1" smtClean="0">
                <a:solidFill>
                  <a:srgbClr val="FF0000"/>
                </a:solidFill>
                <a:latin typeface="Maiandra GD" pitchFamily="34" charset="0"/>
              </a:rPr>
              <a:t>L’ordre du tiers-état</a:t>
            </a:r>
            <a:endParaRPr lang="fr-FR" altLang="fr-FR" smtClean="0"/>
          </a:p>
        </p:txBody>
      </p:sp>
      <p:pic>
        <p:nvPicPr>
          <p:cNvPr id="4" name="Espace réservé du contenu 3" descr="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42875" y="642938"/>
            <a:ext cx="5248275" cy="3214687"/>
          </a:xfrm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214313" y="3929063"/>
            <a:ext cx="3357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400" i="1"/>
              <a:t>La misère du peuple</a:t>
            </a:r>
            <a:r>
              <a:rPr lang="fr-FR" altLang="fr-FR" sz="1400"/>
              <a:t>, Sébastien Bourdon (1616-1671)</a:t>
            </a:r>
            <a:endParaRPr lang="fr-FR" altLang="fr-FR" sz="1400" i="1"/>
          </a:p>
        </p:txBody>
      </p:sp>
      <p:pic>
        <p:nvPicPr>
          <p:cNvPr id="6" name="Image 5" descr="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71875" y="2928938"/>
            <a:ext cx="50895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3500438" y="6286500"/>
            <a:ext cx="5286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400" i="1"/>
              <a:t>La famille Gohin</a:t>
            </a:r>
            <a:r>
              <a:rPr lang="fr-FR" altLang="fr-FR" sz="1400"/>
              <a:t>, L. Boilly (1787)</a:t>
            </a:r>
            <a:endParaRPr lang="fr-FR" altLang="fr-FR" sz="1400" i="1"/>
          </a:p>
        </p:txBody>
      </p:sp>
    </p:spTree>
    <p:extLst>
      <p:ext uri="{BB962C8B-B14F-4D97-AF65-F5344CB8AC3E}">
        <p14:creationId xmlns:p14="http://schemas.microsoft.com/office/powerpoint/2010/main" xmlns="" val="38853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7504" y="111655"/>
            <a:ext cx="8892480" cy="1805177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2800" i="1" dirty="0" smtClean="0">
                <a:solidFill>
                  <a:srgbClr val="0070C0"/>
                </a:solidFill>
                <a:latin typeface="Maiandra GD" pitchFamily="34" charset="0"/>
              </a:rPr>
              <a:t>Un ordre est donc de plus en plus </a:t>
            </a:r>
            <a:r>
              <a:rPr lang="fr-FR" sz="2800" i="1" dirty="0" smtClean="0">
                <a:solidFill>
                  <a:srgbClr val="FF0000"/>
                </a:solidFill>
                <a:latin typeface="Bertram LET" panose="00000400000000000000" pitchFamily="2" charset="0"/>
              </a:rPr>
              <a:t>mécontent</a:t>
            </a:r>
            <a:r>
              <a:rPr lang="fr-FR" sz="2800" i="1" dirty="0" smtClean="0">
                <a:solidFill>
                  <a:srgbClr val="0070C0"/>
                </a:solidFill>
                <a:latin typeface="Maiandra GD" pitchFamily="34" charset="0"/>
              </a:rPr>
              <a:t> de son sort dans cette société française d’Ancien Régime, c’est…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07504" y="1700808"/>
            <a:ext cx="3024336" cy="783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le </a:t>
            </a:r>
            <a:r>
              <a:rPr lang="fr-FR" sz="3600" b="1" i="1" dirty="0" smtClean="0">
                <a:solidFill>
                  <a:srgbClr val="FF0000"/>
                </a:solidFill>
                <a:latin typeface="Maiandra GD" pitchFamily="34" charset="0"/>
              </a:rPr>
              <a:t>tiers état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.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07504" y="2271895"/>
            <a:ext cx="8892480" cy="653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i="1" dirty="0" smtClean="0">
                <a:solidFill>
                  <a:srgbClr val="0070C0"/>
                </a:solidFill>
                <a:latin typeface="Maiandra GD" pitchFamily="34" charset="0"/>
              </a:rPr>
              <a:t>En effet, les gens du tiers état se plaignent…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07504" y="2775951"/>
            <a:ext cx="8892480" cy="653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de </a:t>
            </a:r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payer trop d’impôts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 et de…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2008" y="3284984"/>
            <a:ext cx="889248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de </a:t>
            </a:r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devoir beaucoup travailler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, contrairement…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07504" y="4293096"/>
            <a:ext cx="534732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à la </a:t>
            </a:r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noblesse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 et au </a:t>
            </a:r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clergé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82706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0" grpId="0"/>
      <p:bldP spid="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5750" y="0"/>
            <a:ext cx="8515350" cy="714375"/>
          </a:xfrm>
        </p:spPr>
        <p:txBody>
          <a:bodyPr/>
          <a:lstStyle/>
          <a:p>
            <a:r>
              <a:rPr lang="fr-FR" altLang="fr-FR" sz="3600" b="1" dirty="0" smtClean="0">
                <a:solidFill>
                  <a:srgbClr val="FF0000"/>
                </a:solidFill>
                <a:latin typeface="Maiandra GD" pitchFamily="34" charset="0"/>
              </a:rPr>
              <a:t>Une caricature de la société française</a:t>
            </a:r>
          </a:p>
        </p:txBody>
      </p:sp>
      <p:pic>
        <p:nvPicPr>
          <p:cNvPr id="5" name="Espace réservé du contenu 3" descr="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286001" y="857250"/>
            <a:ext cx="3726160" cy="4997686"/>
          </a:xfrm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6643688" y="2571750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2800"/>
              <a:t>La noblesse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571500" y="1071563"/>
            <a:ext cx="2214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2800"/>
              <a:t>Le clergé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214313" y="3500438"/>
            <a:ext cx="2357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2800"/>
              <a:t>Le tiers-état</a:t>
            </a:r>
          </a:p>
        </p:txBody>
      </p:sp>
      <p:sp>
        <p:nvSpPr>
          <p:cNvPr id="9" name="Flèche droite 8"/>
          <p:cNvSpPr/>
          <p:nvPr/>
        </p:nvSpPr>
        <p:spPr>
          <a:xfrm rot="1079250">
            <a:off x="2400300" y="1503363"/>
            <a:ext cx="1477963" cy="2047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Flèche droite 9"/>
          <p:cNvSpPr/>
          <p:nvPr/>
        </p:nvSpPr>
        <p:spPr>
          <a:xfrm rot="12702289">
            <a:off x="6284913" y="2278063"/>
            <a:ext cx="642937" cy="176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Flèche vers le bas 10"/>
          <p:cNvSpPr/>
          <p:nvPr/>
        </p:nvSpPr>
        <p:spPr>
          <a:xfrm rot="15484816">
            <a:off x="2613820" y="3285331"/>
            <a:ext cx="201612" cy="835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683568" y="5877272"/>
            <a:ext cx="8028384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1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C’est ce que montre cette </a:t>
            </a:r>
            <a:r>
              <a:rPr kumimoji="0" lang="fr-FR" sz="36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caricature</a:t>
            </a:r>
            <a:r>
              <a:rPr kumimoji="0" lang="fr-FR" sz="3600" b="0" i="1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 datant de 1789.</a:t>
            </a:r>
            <a:endParaRPr kumimoji="0" lang="fr-FR" sz="3600" b="0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82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/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72008"/>
            <a:ext cx="9144000" cy="1412776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Au XVIII</a:t>
            </a:r>
            <a:r>
              <a:rPr lang="fr-FR" sz="3600" i="1" baseline="30000" dirty="0" smtClean="0">
                <a:solidFill>
                  <a:srgbClr val="0070C0"/>
                </a:solidFill>
                <a:latin typeface="Maiandra GD" pitchFamily="34" charset="0"/>
              </a:rPr>
              <a:t>ème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 siècle, la France a connu différents rois :</a:t>
            </a:r>
          </a:p>
        </p:txBody>
      </p:sp>
      <p:pic>
        <p:nvPicPr>
          <p:cNvPr id="2050" name="Picture 2" descr="File:Louis XIV of Fr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8024" y="908720"/>
            <a:ext cx="40195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72008" y="1061120"/>
            <a:ext cx="4572000" cy="16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i="1" dirty="0" smtClean="0">
                <a:solidFill>
                  <a:srgbClr val="0070C0"/>
                </a:solidFill>
                <a:latin typeface="Maiandra GD" pitchFamily="34" charset="0"/>
              </a:rPr>
              <a:t>-</a:t>
            </a:r>
            <a:r>
              <a:rPr lang="fr-FR" sz="2800" b="1" i="1" dirty="0" smtClean="0">
                <a:solidFill>
                  <a:srgbClr val="FF0000"/>
                </a:solidFill>
                <a:latin typeface="Maiandra GD" pitchFamily="34" charset="0"/>
              </a:rPr>
              <a:t> Louis XIV</a:t>
            </a:r>
            <a:r>
              <a:rPr lang="fr-FR" sz="2800" i="1" dirty="0" smtClean="0">
                <a:solidFill>
                  <a:srgbClr val="0070C0"/>
                </a:solidFill>
                <a:latin typeface="Maiandra GD" pitchFamily="34" charset="0"/>
              </a:rPr>
              <a:t>, dit le </a:t>
            </a:r>
            <a:r>
              <a:rPr lang="fr-FR" sz="2800" i="1" u="sng" dirty="0" smtClean="0">
                <a:solidFill>
                  <a:srgbClr val="0070C0"/>
                </a:solidFill>
                <a:latin typeface="Maiandra GD" pitchFamily="34" charset="0"/>
              </a:rPr>
              <a:t>Roi Soleil</a:t>
            </a:r>
            <a:r>
              <a:rPr lang="fr-FR" sz="2800" i="1" dirty="0" smtClean="0">
                <a:solidFill>
                  <a:srgbClr val="0070C0"/>
                </a:solidFill>
                <a:latin typeface="Maiandra GD" pitchFamily="34" charset="0"/>
              </a:rPr>
              <a:t> (qui a régné de 1643 à 1715) </a:t>
            </a:r>
          </a:p>
        </p:txBody>
      </p:sp>
    </p:spTree>
    <p:extLst>
      <p:ext uri="{BB962C8B-B14F-4D97-AF65-F5344CB8AC3E}">
        <p14:creationId xmlns:p14="http://schemas.microsoft.com/office/powerpoint/2010/main" xmlns="" val="315696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72008"/>
            <a:ext cx="9144000" cy="1412776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Au XVIII</a:t>
            </a:r>
            <a:r>
              <a:rPr lang="fr-FR" sz="3600" i="1" baseline="30000" dirty="0" smtClean="0">
                <a:solidFill>
                  <a:srgbClr val="0070C0"/>
                </a:solidFill>
                <a:latin typeface="Maiandra GD" pitchFamily="34" charset="0"/>
              </a:rPr>
              <a:t>ème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 siècle, la France a connu différents rois :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72008" y="2429272"/>
            <a:ext cx="4572000" cy="16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i="1" dirty="0">
                <a:solidFill>
                  <a:srgbClr val="0070C0"/>
                </a:solidFill>
                <a:latin typeface="Maiandra GD" pitchFamily="34" charset="0"/>
              </a:rPr>
              <a:t>-</a:t>
            </a:r>
            <a:r>
              <a:rPr lang="fr-FR" sz="2800" b="1" i="1" dirty="0" smtClean="0">
                <a:solidFill>
                  <a:srgbClr val="FF0000"/>
                </a:solidFill>
                <a:latin typeface="Maiandra GD" pitchFamily="34" charset="0"/>
              </a:rPr>
              <a:t> Louis XV</a:t>
            </a:r>
            <a:r>
              <a:rPr lang="fr-FR" sz="2800" i="1" dirty="0" smtClean="0">
                <a:solidFill>
                  <a:srgbClr val="0070C0"/>
                </a:solidFill>
                <a:latin typeface="Maiandra GD" pitchFamily="34" charset="0"/>
              </a:rPr>
              <a:t>, dit le </a:t>
            </a:r>
            <a:r>
              <a:rPr lang="fr-FR" sz="2800" i="1" u="sng" dirty="0" smtClean="0">
                <a:solidFill>
                  <a:srgbClr val="0070C0"/>
                </a:solidFill>
                <a:latin typeface="Maiandra GD" pitchFamily="34" charset="0"/>
              </a:rPr>
              <a:t>Bien-Aimé</a:t>
            </a:r>
            <a:r>
              <a:rPr lang="fr-FR" sz="2800" i="1" dirty="0" smtClean="0">
                <a:solidFill>
                  <a:srgbClr val="0070C0"/>
                </a:solidFill>
                <a:latin typeface="Maiandra GD" pitchFamily="34" charset="0"/>
              </a:rPr>
              <a:t> (qui a régné de 1715 à 1774) </a:t>
            </a:r>
          </a:p>
        </p:txBody>
      </p:sp>
      <p:pic>
        <p:nvPicPr>
          <p:cNvPr id="3074" name="Picture 2" descr="File:Louis XV France by Louis-Michel van Loo 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4021200" cy="504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568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72008"/>
            <a:ext cx="9144000" cy="1412776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Au XVIII</a:t>
            </a:r>
            <a:r>
              <a:rPr lang="fr-FR" sz="3600" i="1" baseline="30000" dirty="0" smtClean="0">
                <a:solidFill>
                  <a:srgbClr val="0070C0"/>
                </a:solidFill>
                <a:latin typeface="Maiandra GD" pitchFamily="34" charset="0"/>
              </a:rPr>
              <a:t>ème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 siècle, la France a connu différents rois :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72008" y="1061120"/>
            <a:ext cx="4572000" cy="16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800" i="1" dirty="0" smtClean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2008" y="3717032"/>
            <a:ext cx="4572000" cy="16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i="1" dirty="0" smtClean="0">
                <a:solidFill>
                  <a:srgbClr val="0070C0"/>
                </a:solidFill>
                <a:latin typeface="Maiandra GD" pitchFamily="34" charset="0"/>
              </a:rPr>
              <a:t>-</a:t>
            </a:r>
            <a:r>
              <a:rPr lang="fr-FR" sz="2800" b="1" i="1" dirty="0" smtClean="0">
                <a:solidFill>
                  <a:srgbClr val="FF0000"/>
                </a:solidFill>
                <a:latin typeface="Maiandra GD" pitchFamily="34" charset="0"/>
              </a:rPr>
              <a:t> Louis XVI</a:t>
            </a:r>
            <a:r>
              <a:rPr lang="fr-FR" sz="2800" i="1" dirty="0">
                <a:solidFill>
                  <a:srgbClr val="0070C0"/>
                </a:solidFill>
                <a:latin typeface="Maiandra GD" pitchFamily="34" charset="0"/>
              </a:rPr>
              <a:t> </a:t>
            </a:r>
            <a:r>
              <a:rPr lang="fr-FR" sz="2800" i="1" dirty="0" smtClean="0">
                <a:solidFill>
                  <a:srgbClr val="0070C0"/>
                </a:solidFill>
                <a:latin typeface="Maiandra GD" pitchFamily="34" charset="0"/>
              </a:rPr>
              <a:t>(qui a commencé à régner en 1774).</a:t>
            </a:r>
          </a:p>
        </p:txBody>
      </p:sp>
      <p:pic>
        <p:nvPicPr>
          <p:cNvPr id="4098" name="Picture 2" descr="File:Louis xv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60032" y="1573226"/>
            <a:ext cx="4021200" cy="500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241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-72008"/>
            <a:ext cx="9144000" cy="1412776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Le roi Louis XVI est un </a:t>
            </a:r>
            <a:r>
              <a:rPr lang="fr-FR" sz="3600" i="1" u="sng" dirty="0" smtClean="0">
                <a:solidFill>
                  <a:srgbClr val="FF0000"/>
                </a:solidFill>
                <a:latin typeface="Maiandra GD" pitchFamily="34" charset="0"/>
              </a:rPr>
              <a:t>monarque absolu de droit divin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.</a:t>
            </a:r>
          </a:p>
        </p:txBody>
      </p:sp>
      <p:pic>
        <p:nvPicPr>
          <p:cNvPr id="9" name="Picture 2" descr="File:Louis xv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60032" y="1573226"/>
            <a:ext cx="4021200" cy="500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35496" y="1124744"/>
            <a:ext cx="4608512" cy="848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dirty="0" smtClean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  <a:sym typeface="Wingdings"/>
              </a:rPr>
              <a:t> </a:t>
            </a:r>
            <a:r>
              <a:rPr lang="fr-FR" sz="3600" i="1" u="sng" dirty="0" smtClean="0">
                <a:solidFill>
                  <a:srgbClr val="FF0000"/>
                </a:solidFill>
                <a:latin typeface="Maiandra GD" pitchFamily="34" charset="0"/>
              </a:rPr>
              <a:t>Monarque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 = </a:t>
            </a:r>
            <a:r>
              <a:rPr lang="fr-FR" sz="3600" b="1" i="1" dirty="0" smtClean="0">
                <a:solidFill>
                  <a:srgbClr val="FF0000"/>
                </a:solidFill>
                <a:latin typeface="Maiandra GD" pitchFamily="34" charset="0"/>
              </a:rPr>
              <a:t>roi</a:t>
            </a:r>
            <a:r>
              <a:rPr lang="fr-FR" sz="3600" i="1" dirty="0">
                <a:solidFill>
                  <a:srgbClr val="0070C0"/>
                </a:solidFill>
                <a:latin typeface="Maiandra GD" pitchFamily="34" charset="0"/>
              </a:rPr>
              <a:t> 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;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35496" y="1772816"/>
            <a:ext cx="460851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dirty="0" smtClean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  <a:sym typeface="Wingdings"/>
              </a:rPr>
              <a:t> </a:t>
            </a:r>
            <a:r>
              <a:rPr lang="fr-FR" sz="3600" i="1" u="sng" dirty="0" smtClean="0">
                <a:solidFill>
                  <a:srgbClr val="FF0000"/>
                </a:solidFill>
                <a:latin typeface="Maiandra GD" pitchFamily="34" charset="0"/>
              </a:rPr>
              <a:t>absolu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 = </a:t>
            </a:r>
            <a:r>
              <a:rPr lang="fr-FR" sz="3600" b="1" i="1" dirty="0" smtClean="0">
                <a:solidFill>
                  <a:srgbClr val="FF0000"/>
                </a:solidFill>
                <a:latin typeface="Maiandra GD" pitchFamily="34" charset="0"/>
              </a:rPr>
              <a:t>il a tous les pouvoirs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 ;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35496" y="2852936"/>
            <a:ext cx="4608512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dirty="0" smtClean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  <a:sym typeface="Wingdings"/>
              </a:rPr>
              <a:t> </a:t>
            </a:r>
            <a:r>
              <a:rPr lang="fr-FR" sz="3600" i="1" u="sng" dirty="0" smtClean="0">
                <a:solidFill>
                  <a:srgbClr val="FF0000"/>
                </a:solidFill>
                <a:latin typeface="Maiandra GD" pitchFamily="34" charset="0"/>
              </a:rPr>
              <a:t>de droit divin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 = </a:t>
            </a:r>
            <a:r>
              <a:rPr lang="fr-FR" sz="3600" b="1" i="1" dirty="0" smtClean="0">
                <a:solidFill>
                  <a:srgbClr val="FF0000"/>
                </a:solidFill>
                <a:latin typeface="Maiandra GD" pitchFamily="34" charset="0"/>
              </a:rPr>
              <a:t>il est roi par la volonté de Dieu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99753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le:Louis xv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60032" y="1573226"/>
            <a:ext cx="4021200" cy="500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-72008"/>
            <a:ext cx="9144000" cy="1412776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Louis XVI dirige donc seul le pays, et il </a:t>
            </a:r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décide de tout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.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-36512" y="1152128"/>
            <a:ext cx="4680520" cy="1700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Il peut choisir de faire tuer ou enfermer les </a:t>
            </a:r>
            <a:r>
              <a:rPr lang="fr-FR" sz="3600" b="1" i="1" dirty="0" smtClean="0">
                <a:solidFill>
                  <a:srgbClr val="FF0000"/>
                </a:solidFill>
                <a:latin typeface="Maiandra GD" pitchFamily="34" charset="0"/>
              </a:rPr>
              <a:t>opposants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.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-36512" y="4005064"/>
            <a:ext cx="4680520" cy="2348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Il choisit comment sont répartis les </a:t>
            </a:r>
            <a:r>
              <a:rPr lang="fr-FR" sz="3600" b="1" i="1" dirty="0" smtClean="0">
                <a:solidFill>
                  <a:srgbClr val="FF0000"/>
                </a:solidFill>
                <a:latin typeface="Maiandra GD" pitchFamily="34" charset="0"/>
              </a:rPr>
              <a:t>impôts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 et qui les paie.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5132" y="2763688"/>
            <a:ext cx="4680520" cy="1700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Il choisit qui vit à ses côtés, </a:t>
            </a:r>
            <a:r>
              <a:rPr lang="fr-FR" sz="3600" b="1" i="1" dirty="0" smtClean="0">
                <a:solidFill>
                  <a:srgbClr val="FF0000"/>
                </a:solidFill>
                <a:latin typeface="Maiandra GD" pitchFamily="34" charset="0"/>
              </a:rPr>
              <a:t>au château de Versailles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66519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412776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En France, à cette époque, il y a trois grandes « catégories » de gens, trois grands </a:t>
            </a:r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ordres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 :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66252" y="1340768"/>
            <a:ext cx="282157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Le </a:t>
            </a:r>
            <a:r>
              <a:rPr lang="fr-FR" sz="3600" b="1" i="1" dirty="0" smtClean="0">
                <a:solidFill>
                  <a:srgbClr val="FF0000"/>
                </a:solidFill>
                <a:latin typeface="Maiandra GD" pitchFamily="34" charset="0"/>
              </a:rPr>
              <a:t>clergé</a:t>
            </a:r>
          </a:p>
        </p:txBody>
      </p:sp>
      <p:pic>
        <p:nvPicPr>
          <p:cNvPr id="6146" name="Picture 2" descr="http://home.nordnet.fr/blatouche/cle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5963" y="2178357"/>
            <a:ext cx="19621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146262" y="5229200"/>
            <a:ext cx="282157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i="1" dirty="0" smtClean="0">
                <a:solidFill>
                  <a:srgbClr val="0070C0"/>
                </a:solidFill>
                <a:latin typeface="Maiandra GD" pitchFamily="34" charset="0"/>
              </a:rPr>
              <a:t>(ceux qui prient)</a:t>
            </a:r>
            <a:endParaRPr lang="fr-FR" sz="3000" b="1" i="1" dirty="0" smtClean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167090" y="1314261"/>
            <a:ext cx="282157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La </a:t>
            </a:r>
            <a:r>
              <a:rPr lang="fr-FR" sz="3600" b="1" i="1" dirty="0" smtClean="0">
                <a:solidFill>
                  <a:srgbClr val="FF0000"/>
                </a:solidFill>
                <a:latin typeface="Maiandra GD" pitchFamily="34" charset="0"/>
              </a:rPr>
              <a:t>noblesse</a:t>
            </a:r>
          </a:p>
        </p:txBody>
      </p:sp>
      <p:pic>
        <p:nvPicPr>
          <p:cNvPr id="6148" name="Picture 4" descr="noblesse.jpg (17444 octets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96801" y="2173155"/>
            <a:ext cx="2133490" cy="314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2.bp.blogspot.com/_R7g-tHiU5bE/SfoDFABJfYI/AAAAAAAAAAU/kIL1WsnK3oI/s320/paysans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516216" y="2173155"/>
            <a:ext cx="1827228" cy="3056045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6031241" y="1340768"/>
            <a:ext cx="282157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Le </a:t>
            </a:r>
            <a:r>
              <a:rPr lang="fr-FR" sz="3600" b="1" i="1" dirty="0" smtClean="0">
                <a:solidFill>
                  <a:srgbClr val="FF0000"/>
                </a:solidFill>
                <a:latin typeface="Maiandra GD" pitchFamily="34" charset="0"/>
              </a:rPr>
              <a:t>tiers état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3252760" y="5320046"/>
            <a:ext cx="282157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i="1" dirty="0" smtClean="0">
                <a:solidFill>
                  <a:srgbClr val="0070C0"/>
                </a:solidFill>
                <a:latin typeface="Maiandra GD" pitchFamily="34" charset="0"/>
              </a:rPr>
              <a:t>(ceux qui font la guerre)</a:t>
            </a:r>
            <a:endParaRPr lang="fr-FR" sz="3000" b="1" i="1" dirty="0" smtClean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6219900" y="5301208"/>
            <a:ext cx="282157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i="1" dirty="0" smtClean="0">
                <a:solidFill>
                  <a:srgbClr val="0070C0"/>
                </a:solidFill>
                <a:latin typeface="Maiandra GD" pitchFamily="34" charset="0"/>
              </a:rPr>
              <a:t>(ceux qui travaillent)</a:t>
            </a:r>
            <a:endParaRPr lang="fr-FR" sz="3000" b="1" i="1" dirty="0" smtClean="0">
              <a:solidFill>
                <a:srgbClr val="FF000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01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ome.nordnet.fr/blatouche/clerg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84356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oblesse.jpg (17444 octets)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6144" y="188641"/>
            <a:ext cx="63433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987824" y="111655"/>
            <a:ext cx="6012160" cy="1728192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Le clergé et la noblesse sont des ordres </a:t>
            </a:r>
            <a:r>
              <a:rPr lang="fr-FR" sz="3600" i="1" u="sng" dirty="0" smtClean="0">
                <a:solidFill>
                  <a:srgbClr val="FF0000"/>
                </a:solidFill>
                <a:latin typeface="Maiandra GD" pitchFamily="34" charset="0"/>
              </a:rPr>
              <a:t>privilégiés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 :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987824" y="1484784"/>
            <a:ext cx="6012160" cy="1159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- ils ne paient qu’</a:t>
            </a:r>
            <a:r>
              <a:rPr lang="fr-FR" sz="3600" b="1" i="1" dirty="0" smtClean="0">
                <a:solidFill>
                  <a:srgbClr val="FF0000"/>
                </a:solidFill>
                <a:latin typeface="Maiandra GD" pitchFamily="34" charset="0"/>
              </a:rPr>
              <a:t>un seul impôt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 (</a:t>
            </a:r>
            <a:r>
              <a:rPr lang="fr-FR" sz="3600" i="1" dirty="0" smtClean="0">
                <a:latin typeface="Maiandra GD" pitchFamily="34" charset="0"/>
              </a:rPr>
              <a:t>la capitation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) ;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987824" y="2557555"/>
            <a:ext cx="6012160" cy="1159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- ils possèdent la moitié des </a:t>
            </a:r>
            <a:r>
              <a:rPr lang="fr-FR" sz="3600" b="1" i="1" dirty="0" smtClean="0">
                <a:solidFill>
                  <a:srgbClr val="FF0000"/>
                </a:solidFill>
                <a:latin typeface="Maiandra GD" pitchFamily="34" charset="0"/>
              </a:rPr>
              <a:t>terres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 du royaume.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131840" y="3717032"/>
            <a:ext cx="6012160" cy="1369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000" i="1" dirty="0" smtClean="0">
                <a:solidFill>
                  <a:srgbClr val="0070C0"/>
                </a:solidFill>
                <a:latin typeface="Maiandra GD" pitchFamily="34" charset="0"/>
              </a:rPr>
              <a:t>Le haut clergé et la haute noblesse résident à la </a:t>
            </a:r>
            <a:r>
              <a:rPr lang="fr-FR" sz="3000" i="1" dirty="0" smtClean="0">
                <a:solidFill>
                  <a:srgbClr val="FF0000"/>
                </a:solidFill>
                <a:latin typeface="Maiandra GD" pitchFamily="34" charset="0"/>
              </a:rPr>
              <a:t>cour de Versailles</a:t>
            </a:r>
            <a:r>
              <a:rPr lang="fr-FR" sz="3000" i="1" dirty="0" smtClean="0">
                <a:solidFill>
                  <a:srgbClr val="0070C0"/>
                </a:solidFill>
                <a:latin typeface="Maiandra GD" pitchFamily="34" charset="0"/>
              </a:rPr>
              <a:t>.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131840" y="4652126"/>
            <a:ext cx="6012160" cy="1369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000" i="1" dirty="0" smtClean="0">
                <a:solidFill>
                  <a:srgbClr val="0070C0"/>
                </a:solidFill>
                <a:latin typeface="Maiandra GD" pitchFamily="34" charset="0"/>
              </a:rPr>
              <a:t>La plupart d’entre eux vit </a:t>
            </a:r>
            <a:r>
              <a:rPr lang="fr-FR" sz="3000" i="1" dirty="0" smtClean="0">
                <a:solidFill>
                  <a:srgbClr val="FF0000"/>
                </a:solidFill>
                <a:latin typeface="Maiandra GD" pitchFamily="34" charset="0"/>
              </a:rPr>
              <a:t>modestement</a:t>
            </a:r>
            <a:r>
              <a:rPr lang="fr-FR" sz="3000" i="1" dirty="0" smtClean="0">
                <a:solidFill>
                  <a:srgbClr val="0070C0"/>
                </a:solidFill>
                <a:latin typeface="Maiandra GD" pitchFamily="34" charset="0"/>
              </a:rPr>
              <a:t> en province.</a:t>
            </a:r>
          </a:p>
        </p:txBody>
      </p:sp>
    </p:spTree>
    <p:extLst>
      <p:ext uri="{BB962C8B-B14F-4D97-AF65-F5344CB8AC3E}">
        <p14:creationId xmlns:p14="http://schemas.microsoft.com/office/powerpoint/2010/main" xmlns="" val="301930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ome.nordnet.fr/blatouche/clerg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84356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oblesse.jpg (17444 octets)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6144" y="188641"/>
            <a:ext cx="63433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987824" y="111655"/>
            <a:ext cx="6012160" cy="1301121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Le tiers état est composé de gens très </a:t>
            </a:r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différents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 : </a:t>
            </a:r>
          </a:p>
        </p:txBody>
      </p:sp>
      <p:pic>
        <p:nvPicPr>
          <p:cNvPr id="7" name="Picture 6" descr="http://2.bp.blogspot.com/_R7g-tHiU5bE/SfoDFABJfYI/AAAAAAAAAAU/kIL1WsnK3oI/s320/paysans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19560" y="1340768"/>
            <a:ext cx="559640" cy="93600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home.nordnet.fr/blatouche/tiersetat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36011" y="1340768"/>
            <a:ext cx="655837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revolution.1789.free.fr/image/riches_bourgeois_manufacturiers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79200" y="2464338"/>
            <a:ext cx="425125" cy="936000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2987824" y="1047759"/>
            <a:ext cx="6012160" cy="2597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des riches et des pauvres, des habitants des villes et des campagnes, des marchands et des paysans…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2987824" y="3284984"/>
            <a:ext cx="6012160" cy="1800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Le tiers état est le seul à payer </a:t>
            </a:r>
            <a:r>
              <a:rPr lang="fr-FR" sz="3600" b="1" i="1" dirty="0" smtClean="0">
                <a:solidFill>
                  <a:srgbClr val="FF0000"/>
                </a:solidFill>
                <a:latin typeface="Maiandra GD" pitchFamily="34" charset="0"/>
              </a:rPr>
              <a:t>un très lourd impôt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 (</a:t>
            </a:r>
            <a:r>
              <a:rPr lang="fr-FR" sz="3600" i="1" dirty="0" smtClean="0">
                <a:latin typeface="Maiandra GD" pitchFamily="34" charset="0"/>
              </a:rPr>
              <a:t>la taille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102025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2" grpId="0"/>
      <p:bldP spid="12" grpId="1"/>
      <p:bldP spid="13" grpId="0"/>
      <p:bldP spid="13" grpId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471</Words>
  <Application>Microsoft Office PowerPoint</Application>
  <PresentationFormat>Affichage à l'écran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Nous sommes en France, au XVIIIème siècle.</vt:lpstr>
      <vt:lpstr>Au XVIIIème siècle, la France a connu différents rois :</vt:lpstr>
      <vt:lpstr>Au XVIIIème siècle, la France a connu différents rois :</vt:lpstr>
      <vt:lpstr>Au XVIIIème siècle, la France a connu différents rois :</vt:lpstr>
      <vt:lpstr>Le roi Louis XVI est un monarque absolu de droit divin.</vt:lpstr>
      <vt:lpstr>Louis XVI dirige donc seul le pays, et il décide de tout.</vt:lpstr>
      <vt:lpstr>En France, à cette époque, il y a trois grandes « catégories » de gens, trois grands ordres :</vt:lpstr>
      <vt:lpstr>Le clergé et la noblesse sont des ordres privilégiés :</vt:lpstr>
      <vt:lpstr>Le tiers état est composé de gens très différents : </vt:lpstr>
      <vt:lpstr>Voyons maintenant trois tableaux représentant des familles françaises, et devinons à quels ordres elles appartiennent…</vt:lpstr>
      <vt:lpstr>L’ordre de la noblesse</vt:lpstr>
      <vt:lpstr>L’ordre du tiers-état</vt:lpstr>
      <vt:lpstr>Un ordre est donc de plus en plus mécontent de son sort dans cette société française d’Ancien Régime, c’est…</vt:lpstr>
      <vt:lpstr>Une caricature de la société française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révolution industrielle</dc:title>
  <dc:creator>Maxime Paul</dc:creator>
  <cp:lastModifiedBy>perso</cp:lastModifiedBy>
  <cp:revision>51</cp:revision>
  <dcterms:created xsi:type="dcterms:W3CDTF">2013-01-27T09:55:18Z</dcterms:created>
  <dcterms:modified xsi:type="dcterms:W3CDTF">2020-05-16T11:55:02Z</dcterms:modified>
</cp:coreProperties>
</file>